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video/unknown"/>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0"/>
  </p:notesMasterIdLst>
  <p:handoutMasterIdLst>
    <p:handoutMasterId r:id="rId31"/>
  </p:handoutMasterIdLst>
  <p:sldIdLst>
    <p:sldId id="265" r:id="rId5"/>
    <p:sldId id="310" r:id="rId6"/>
    <p:sldId id="320" r:id="rId7"/>
    <p:sldId id="321" r:id="rId8"/>
    <p:sldId id="339" r:id="rId9"/>
    <p:sldId id="337" r:id="rId10"/>
    <p:sldId id="338" r:id="rId11"/>
    <p:sldId id="314" r:id="rId12"/>
    <p:sldId id="315" r:id="rId13"/>
    <p:sldId id="322" r:id="rId14"/>
    <p:sldId id="323" r:id="rId15"/>
    <p:sldId id="316" r:id="rId16"/>
    <p:sldId id="317" r:id="rId17"/>
    <p:sldId id="324" r:id="rId18"/>
    <p:sldId id="325" r:id="rId19"/>
    <p:sldId id="326" r:id="rId20"/>
    <p:sldId id="328" r:id="rId21"/>
    <p:sldId id="331" r:id="rId22"/>
    <p:sldId id="332" r:id="rId23"/>
    <p:sldId id="329" r:id="rId24"/>
    <p:sldId id="330" r:id="rId25"/>
    <p:sldId id="333" r:id="rId26"/>
    <p:sldId id="335" r:id="rId27"/>
    <p:sldId id="340" r:id="rId28"/>
    <p:sldId id="336" r:id="rId29"/>
  </p:sldIdLst>
  <p:sldSz cx="12188825" cy="6858000"/>
  <p:notesSz cx="6858000" cy="9144000"/>
  <p:custDataLst>
    <p:tags r:id="rId32"/>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3" autoAdjust="0"/>
    <p:restoredTop sz="94629" autoAdjust="0"/>
  </p:normalViewPr>
  <p:slideViewPr>
    <p:cSldViewPr showGuides="1">
      <p:cViewPr varScale="1">
        <p:scale>
          <a:sx n="76" d="100"/>
          <a:sy n="76" d="100"/>
        </p:scale>
        <p:origin x="636" y="9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02/07/2018</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02/07/2018</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a:t>Haga clic para modificar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02/07/2018</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02/07/2018</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02/07/2018</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a:t>Editar los estilos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02/07/2018</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02/07/2018</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Editar los estilos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Editar los estilos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02/07/2018</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02/07/2018</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02/07/2018</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Editar los estilos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02/07/2018</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Editar los estilos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02/07/2018</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02/07/2018</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gif"/><Relationship Id="rId1" Type="http://schemas.microsoft.com/office/2007/relationships/media" Target="../media/media6.gif"/><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065214" y="188640"/>
            <a:ext cx="8229600" cy="1219200"/>
          </a:xfrm>
        </p:spPr>
        <p:txBody>
          <a:bodyPr rtlCol="0"/>
          <a:lstStyle/>
          <a:p>
            <a:pPr rtl="0"/>
            <a:r>
              <a:rPr lang="es-ES" dirty="0"/>
              <a:t>Computación Gráfica</a:t>
            </a:r>
          </a:p>
        </p:txBody>
      </p:sp>
      <p:sp>
        <p:nvSpPr>
          <p:cNvPr id="4" name="Subtítulo 3"/>
          <p:cNvSpPr>
            <a:spLocks noGrp="1"/>
          </p:cNvSpPr>
          <p:nvPr>
            <p:ph type="subTitle" idx="1"/>
          </p:nvPr>
        </p:nvSpPr>
        <p:spPr>
          <a:xfrm>
            <a:off x="1065213" y="1484040"/>
            <a:ext cx="8229600" cy="504800"/>
          </a:xfrm>
        </p:spPr>
        <p:txBody>
          <a:bodyPr rtlCol="0"/>
          <a:lstStyle/>
          <a:p>
            <a:pPr rtl="0"/>
            <a:r>
              <a:rPr lang="es-ES" dirty="0"/>
              <a:t>PROYECTO FINAL</a:t>
            </a:r>
          </a:p>
        </p:txBody>
      </p:sp>
      <p:sp>
        <p:nvSpPr>
          <p:cNvPr id="5" name="Subtítulo 3">
            <a:extLst>
              <a:ext uri="{FF2B5EF4-FFF2-40B4-BE49-F238E27FC236}">
                <a16:creationId xmlns:a16="http://schemas.microsoft.com/office/drawing/2014/main" id="{8D14DDC2-6C9A-4C59-B253-D484A8C32EF9}"/>
              </a:ext>
            </a:extLst>
          </p:cNvPr>
          <p:cNvSpPr txBox="1">
            <a:spLocks/>
          </p:cNvSpPr>
          <p:nvPr/>
        </p:nvSpPr>
        <p:spPr>
          <a:xfrm>
            <a:off x="1064617" y="2636912"/>
            <a:ext cx="6109319" cy="237626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es-ES" dirty="0">
                <a:solidFill>
                  <a:schemeClr val="tx1"/>
                </a:solidFill>
              </a:rPr>
              <a:t>Castro, Martin Esteban</a:t>
            </a:r>
          </a:p>
          <a:p>
            <a:endParaRPr lang="es-ES" dirty="0">
              <a:solidFill>
                <a:schemeClr val="tx1"/>
              </a:solidFill>
            </a:endParaRPr>
          </a:p>
          <a:p>
            <a:r>
              <a:rPr lang="es-ES" dirty="0" err="1">
                <a:solidFill>
                  <a:schemeClr val="tx1"/>
                </a:solidFill>
              </a:rPr>
              <a:t>Córpaz</a:t>
            </a:r>
            <a:r>
              <a:rPr lang="es-ES" dirty="0">
                <a:solidFill>
                  <a:schemeClr val="tx1"/>
                </a:solidFill>
              </a:rPr>
              <a:t>, Germán Octavio</a:t>
            </a:r>
          </a:p>
          <a:p>
            <a:endParaRPr lang="es-ES" dirty="0">
              <a:solidFill>
                <a:schemeClr val="tx1"/>
              </a:solidFill>
            </a:endParaRPr>
          </a:p>
          <a:p>
            <a:r>
              <a:rPr lang="es-ES" dirty="0">
                <a:solidFill>
                  <a:schemeClr val="tx1"/>
                </a:solidFill>
              </a:rPr>
              <a:t>Frank, Andrés Federico</a:t>
            </a:r>
          </a:p>
          <a:p>
            <a:endParaRPr lang="es-ES" dirty="0">
              <a:solidFill>
                <a:schemeClr val="tx1"/>
              </a:solidFill>
            </a:endParaRPr>
          </a:p>
          <a:p>
            <a:r>
              <a:rPr lang="es-ES" dirty="0">
                <a:solidFill>
                  <a:schemeClr val="tx1"/>
                </a:solidFill>
              </a:rPr>
              <a:t>Salazar Gisbert, Gabriel Ricardo</a:t>
            </a:r>
          </a:p>
        </p:txBody>
      </p:sp>
      <p:pic>
        <p:nvPicPr>
          <p:cNvPr id="6" name="Imagen 5">
            <a:extLst>
              <a:ext uri="{FF2B5EF4-FFF2-40B4-BE49-F238E27FC236}">
                <a16:creationId xmlns:a16="http://schemas.microsoft.com/office/drawing/2014/main" id="{DAA1B2B6-3C20-4BBD-8220-5A0994890C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820" y="5205978"/>
            <a:ext cx="3214092" cy="1463381"/>
          </a:xfrm>
          <a:prstGeom prst="rect">
            <a:avLst/>
          </a:prstGeom>
        </p:spPr>
      </p:pic>
      <p:pic>
        <p:nvPicPr>
          <p:cNvPr id="7" name="Imagen 6">
            <a:extLst>
              <a:ext uri="{FF2B5EF4-FFF2-40B4-BE49-F238E27FC236}">
                <a16:creationId xmlns:a16="http://schemas.microsoft.com/office/drawing/2014/main" id="{7381EC62-A6A0-4CD1-B83B-22F1B58656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2884" y="5276965"/>
            <a:ext cx="1224136" cy="1321406"/>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1A34F118-BF40-4C55-B8BE-04D68F0F0C58}"/>
              </a:ext>
            </a:extLst>
          </p:cNvPr>
          <p:cNvSpPr txBox="1">
            <a:spLocks/>
          </p:cNvSpPr>
          <p:nvPr/>
        </p:nvSpPr>
        <p:spPr>
          <a:xfrm>
            <a:off x="1065214" y="378519"/>
            <a:ext cx="8229600" cy="7151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¿Qué modelos elegimos?</a:t>
            </a:r>
          </a:p>
        </p:txBody>
      </p:sp>
      <p:pic>
        <p:nvPicPr>
          <p:cNvPr id="4" name="Imagen 3">
            <a:extLst>
              <a:ext uri="{FF2B5EF4-FFF2-40B4-BE49-F238E27FC236}">
                <a16:creationId xmlns:a16="http://schemas.microsoft.com/office/drawing/2014/main" id="{F2ECFA7E-F0B5-4F16-B3CC-B7797D8F5043}"/>
              </a:ext>
            </a:extLst>
          </p:cNvPr>
          <p:cNvPicPr>
            <a:picLocks noChangeAspect="1"/>
          </p:cNvPicPr>
          <p:nvPr/>
        </p:nvPicPr>
        <p:blipFill>
          <a:blip r:embed="rId2"/>
          <a:stretch>
            <a:fillRect/>
          </a:stretch>
        </p:blipFill>
        <p:spPr>
          <a:xfrm>
            <a:off x="1384455" y="1196752"/>
            <a:ext cx="9419914" cy="4690084"/>
          </a:xfrm>
          <a:prstGeom prst="rect">
            <a:avLst/>
          </a:prstGeom>
        </p:spPr>
      </p:pic>
      <p:sp>
        <p:nvSpPr>
          <p:cNvPr id="7" name="Subtítulo 3">
            <a:extLst>
              <a:ext uri="{FF2B5EF4-FFF2-40B4-BE49-F238E27FC236}">
                <a16:creationId xmlns:a16="http://schemas.microsoft.com/office/drawing/2014/main" id="{C531E154-952D-4275-ABC4-1B71B64C6319}"/>
              </a:ext>
            </a:extLst>
          </p:cNvPr>
          <p:cNvSpPr txBox="1">
            <a:spLocks/>
          </p:cNvSpPr>
          <p:nvPr/>
        </p:nvSpPr>
        <p:spPr>
          <a:xfrm>
            <a:off x="1065214" y="6227081"/>
            <a:ext cx="10645822" cy="504800"/>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s-ES" dirty="0"/>
              <a:t>Fuente: https://free3d.com/user/jasonowen</a:t>
            </a:r>
          </a:p>
        </p:txBody>
      </p:sp>
    </p:spTree>
    <p:extLst>
      <p:ext uri="{BB962C8B-B14F-4D97-AF65-F5344CB8AC3E}">
        <p14:creationId xmlns:p14="http://schemas.microsoft.com/office/powerpoint/2010/main" val="400210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1A34F118-BF40-4C55-B8BE-04D68F0F0C58}"/>
              </a:ext>
            </a:extLst>
          </p:cNvPr>
          <p:cNvSpPr txBox="1">
            <a:spLocks/>
          </p:cNvSpPr>
          <p:nvPr/>
        </p:nvSpPr>
        <p:spPr>
          <a:xfrm>
            <a:off x="1065214" y="378519"/>
            <a:ext cx="8229600" cy="7151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¿Qué modelos elegimos?</a:t>
            </a:r>
          </a:p>
        </p:txBody>
      </p:sp>
      <p:sp>
        <p:nvSpPr>
          <p:cNvPr id="7" name="Subtítulo 3">
            <a:extLst>
              <a:ext uri="{FF2B5EF4-FFF2-40B4-BE49-F238E27FC236}">
                <a16:creationId xmlns:a16="http://schemas.microsoft.com/office/drawing/2014/main" id="{C531E154-952D-4275-ABC4-1B71B64C6319}"/>
              </a:ext>
            </a:extLst>
          </p:cNvPr>
          <p:cNvSpPr txBox="1">
            <a:spLocks/>
          </p:cNvSpPr>
          <p:nvPr/>
        </p:nvSpPr>
        <p:spPr>
          <a:xfrm>
            <a:off x="7874347" y="5661248"/>
            <a:ext cx="2148878" cy="504800"/>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ctr">
              <a:buNone/>
            </a:pPr>
            <a:r>
              <a:rPr lang="es-AR" dirty="0"/>
              <a:t>US Galaxy C5</a:t>
            </a:r>
          </a:p>
        </p:txBody>
      </p:sp>
      <p:pic>
        <p:nvPicPr>
          <p:cNvPr id="1026" name="Picture 2" descr="https://free3d.com/imgd/l53353-us-f-15c-fighter-21682.jpg">
            <a:extLst>
              <a:ext uri="{FF2B5EF4-FFF2-40B4-BE49-F238E27FC236}">
                <a16:creationId xmlns:a16="http://schemas.microsoft.com/office/drawing/2014/main" id="{93AA9460-7C9A-4AD6-ADB9-295D6D27A1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14"/>
          <a:stretch/>
        </p:blipFill>
        <p:spPr bwMode="auto">
          <a:xfrm>
            <a:off x="405780" y="1628800"/>
            <a:ext cx="5524500" cy="39438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free3d.com/imgd/l88500-us-galaxy-c5-41345.jpg">
            <a:extLst>
              <a:ext uri="{FF2B5EF4-FFF2-40B4-BE49-F238E27FC236}">
                <a16:creationId xmlns:a16="http://schemas.microsoft.com/office/drawing/2014/main" id="{C46CDE32-45AC-42DC-950D-599956758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14"/>
          <a:stretch/>
        </p:blipFill>
        <p:spPr bwMode="auto">
          <a:xfrm>
            <a:off x="6186536" y="1628800"/>
            <a:ext cx="5524500" cy="3943895"/>
          </a:xfrm>
          <a:prstGeom prst="rect">
            <a:avLst/>
          </a:prstGeom>
          <a:noFill/>
          <a:extLst>
            <a:ext uri="{909E8E84-426E-40DD-AFC4-6F175D3DCCD1}">
              <a14:hiddenFill xmlns:a14="http://schemas.microsoft.com/office/drawing/2010/main">
                <a:solidFill>
                  <a:srgbClr val="FFFFFF"/>
                </a:solidFill>
              </a14:hiddenFill>
            </a:ext>
          </a:extLst>
        </p:spPr>
      </p:pic>
      <p:sp>
        <p:nvSpPr>
          <p:cNvPr id="9" name="Subtítulo 3">
            <a:extLst>
              <a:ext uri="{FF2B5EF4-FFF2-40B4-BE49-F238E27FC236}">
                <a16:creationId xmlns:a16="http://schemas.microsoft.com/office/drawing/2014/main" id="{5CB87370-E863-4435-9F39-8A80E93B621B}"/>
              </a:ext>
            </a:extLst>
          </p:cNvPr>
          <p:cNvSpPr txBox="1">
            <a:spLocks/>
          </p:cNvSpPr>
          <p:nvPr/>
        </p:nvSpPr>
        <p:spPr>
          <a:xfrm>
            <a:off x="1773932" y="5661248"/>
            <a:ext cx="2736303" cy="504800"/>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ctr">
              <a:buNone/>
            </a:pPr>
            <a:r>
              <a:rPr lang="es-AR" dirty="0"/>
              <a:t>US F-15C </a:t>
            </a:r>
            <a:r>
              <a:rPr lang="es-AR" dirty="0" err="1"/>
              <a:t>Fighter</a:t>
            </a:r>
            <a:endParaRPr lang="es-AR" dirty="0"/>
          </a:p>
        </p:txBody>
      </p:sp>
    </p:spTree>
    <p:extLst>
      <p:ext uri="{BB962C8B-B14F-4D97-AF65-F5344CB8AC3E}">
        <p14:creationId xmlns:p14="http://schemas.microsoft.com/office/powerpoint/2010/main" val="378702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EFF4E19-04F3-4528-9C81-F9D547CF35B0}"/>
              </a:ext>
            </a:extLst>
          </p:cNvPr>
          <p:cNvPicPr>
            <a:picLocks noChangeAspect="1"/>
          </p:cNvPicPr>
          <p:nvPr/>
        </p:nvPicPr>
        <p:blipFill>
          <a:blip r:embed="rId2"/>
          <a:stretch>
            <a:fillRect/>
          </a:stretch>
        </p:blipFill>
        <p:spPr>
          <a:xfrm>
            <a:off x="670942" y="1844824"/>
            <a:ext cx="10846940" cy="4247247"/>
          </a:xfrm>
          <a:prstGeom prst="rect">
            <a:avLst/>
          </a:prstGeom>
        </p:spPr>
      </p:pic>
      <p:sp>
        <p:nvSpPr>
          <p:cNvPr id="4" name="Título 2">
            <a:extLst>
              <a:ext uri="{FF2B5EF4-FFF2-40B4-BE49-F238E27FC236}">
                <a16:creationId xmlns:a16="http://schemas.microsoft.com/office/drawing/2014/main" id="{D4C77FCF-7165-4E23-A395-0436D1B005C3}"/>
              </a:ext>
            </a:extLst>
          </p:cNvPr>
          <p:cNvSpPr txBox="1">
            <a:spLocks/>
          </p:cNvSpPr>
          <p:nvPr/>
        </p:nvSpPr>
        <p:spPr>
          <a:xfrm>
            <a:off x="1065214" y="188640"/>
            <a:ext cx="8229600" cy="1219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err="1"/>
              <a:t>Skybox</a:t>
            </a:r>
            <a:endParaRPr lang="es-ES" dirty="0"/>
          </a:p>
        </p:txBody>
      </p:sp>
      <p:sp>
        <p:nvSpPr>
          <p:cNvPr id="5" name="Subtítulo 3">
            <a:extLst>
              <a:ext uri="{FF2B5EF4-FFF2-40B4-BE49-F238E27FC236}">
                <a16:creationId xmlns:a16="http://schemas.microsoft.com/office/drawing/2014/main" id="{2949356E-57D5-4BED-802B-64991D318161}"/>
              </a:ext>
            </a:extLst>
          </p:cNvPr>
          <p:cNvSpPr txBox="1">
            <a:spLocks/>
          </p:cNvSpPr>
          <p:nvPr/>
        </p:nvSpPr>
        <p:spPr>
          <a:xfrm>
            <a:off x="1065214" y="6276655"/>
            <a:ext cx="10645822" cy="504800"/>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s-ES" dirty="0"/>
              <a:t>Fuente: http://www.custommapmakers.org/skyboxes.php</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19C60851-03AB-4E69-A76E-EA0146A8A21C}"/>
              </a:ext>
            </a:extLst>
          </p:cNvPr>
          <p:cNvSpPr txBox="1">
            <a:spLocks/>
          </p:cNvSpPr>
          <p:nvPr/>
        </p:nvSpPr>
        <p:spPr>
          <a:xfrm>
            <a:off x="1057605" y="476672"/>
            <a:ext cx="8229600" cy="643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Iluminación y sombreado</a:t>
            </a:r>
          </a:p>
        </p:txBody>
      </p:sp>
      <p:sp>
        <p:nvSpPr>
          <p:cNvPr id="3" name="Subtítulo 3">
            <a:extLst>
              <a:ext uri="{FF2B5EF4-FFF2-40B4-BE49-F238E27FC236}">
                <a16:creationId xmlns:a16="http://schemas.microsoft.com/office/drawing/2014/main" id="{E7155192-D9A6-43AF-805E-98547604AAED}"/>
              </a:ext>
            </a:extLst>
          </p:cNvPr>
          <p:cNvSpPr txBox="1">
            <a:spLocks/>
          </p:cNvSpPr>
          <p:nvPr/>
        </p:nvSpPr>
        <p:spPr>
          <a:xfrm>
            <a:off x="1057605" y="1149804"/>
            <a:ext cx="5249636" cy="4824536"/>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None/>
            </a:pPr>
            <a:r>
              <a:rPr lang="es-MX" dirty="0"/>
              <a:t>Para calcular el sombreado de un objeto 3D, Unity necesita conocer la intensidad, dirección y color de la luz que incide sobre éste.</a:t>
            </a:r>
          </a:p>
          <a:p>
            <a:pPr marL="0" indent="0" algn="just">
              <a:buNone/>
            </a:pPr>
            <a:r>
              <a:rPr lang="es-MX" dirty="0"/>
              <a:t>En el proyecto se ha usado una </a:t>
            </a:r>
            <a:r>
              <a:rPr lang="es-MX" b="1" dirty="0"/>
              <a:t>luz direccional</a:t>
            </a:r>
            <a:r>
              <a:rPr lang="es-MX" dirty="0"/>
              <a:t>, la cual no tiene ninguna posición identificable de su fuente por lo que puede colocarse en cualquier lugar de la escena. Todos los objetos de la escena son iluminados desde la misma dirección por este objeto. La distancia de la luz respecto al objeto destino no está definida y por lo tanto la luz no disminuye.</a:t>
            </a:r>
          </a:p>
          <a:p>
            <a:pPr marL="0" indent="0" algn="just">
              <a:buNone/>
            </a:pPr>
            <a:endParaRPr lang="es-ES" dirty="0"/>
          </a:p>
        </p:txBody>
      </p:sp>
      <p:pic>
        <p:nvPicPr>
          <p:cNvPr id="4" name="Imagen 3">
            <a:extLst>
              <a:ext uri="{FF2B5EF4-FFF2-40B4-BE49-F238E27FC236}">
                <a16:creationId xmlns:a16="http://schemas.microsoft.com/office/drawing/2014/main" id="{CD0111DE-88BC-404C-A252-15FD75FF7996}"/>
              </a:ext>
            </a:extLst>
          </p:cNvPr>
          <p:cNvPicPr>
            <a:picLocks noChangeAspect="1"/>
          </p:cNvPicPr>
          <p:nvPr/>
        </p:nvPicPr>
        <p:blipFill rotWithShape="1">
          <a:blip r:embed="rId2"/>
          <a:srcRect r="29513"/>
          <a:stretch/>
        </p:blipFill>
        <p:spPr>
          <a:xfrm>
            <a:off x="6526460" y="2029781"/>
            <a:ext cx="5339484" cy="3528392"/>
          </a:xfrm>
          <a:prstGeom prst="rect">
            <a:avLst/>
          </a:prstGeom>
        </p:spPr>
      </p:pic>
      <p:sp>
        <p:nvSpPr>
          <p:cNvPr id="5" name="Subtítulo 3">
            <a:extLst>
              <a:ext uri="{FF2B5EF4-FFF2-40B4-BE49-F238E27FC236}">
                <a16:creationId xmlns:a16="http://schemas.microsoft.com/office/drawing/2014/main" id="{DE8E903D-850F-43FA-8A0C-2DF341D5490E}"/>
              </a:ext>
            </a:extLst>
          </p:cNvPr>
          <p:cNvSpPr txBox="1">
            <a:spLocks/>
          </p:cNvSpPr>
          <p:nvPr/>
        </p:nvSpPr>
        <p:spPr>
          <a:xfrm>
            <a:off x="1057605" y="6181264"/>
            <a:ext cx="8568952" cy="400127"/>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s-ES" dirty="0"/>
              <a:t>Fuente: https://docs.unity3d.com/es/current/Manual/Lighting.html</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19C60851-03AB-4E69-A76E-EA0146A8A21C}"/>
              </a:ext>
            </a:extLst>
          </p:cNvPr>
          <p:cNvSpPr txBox="1">
            <a:spLocks/>
          </p:cNvSpPr>
          <p:nvPr/>
        </p:nvSpPr>
        <p:spPr>
          <a:xfrm>
            <a:off x="1057605" y="476672"/>
            <a:ext cx="8229600" cy="643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Iluminación y sombreado</a:t>
            </a:r>
          </a:p>
        </p:txBody>
      </p:sp>
      <p:sp>
        <p:nvSpPr>
          <p:cNvPr id="3" name="Subtítulo 3">
            <a:extLst>
              <a:ext uri="{FF2B5EF4-FFF2-40B4-BE49-F238E27FC236}">
                <a16:creationId xmlns:a16="http://schemas.microsoft.com/office/drawing/2014/main" id="{E7155192-D9A6-43AF-805E-98547604AAED}"/>
              </a:ext>
            </a:extLst>
          </p:cNvPr>
          <p:cNvSpPr txBox="1">
            <a:spLocks/>
          </p:cNvSpPr>
          <p:nvPr/>
        </p:nvSpPr>
        <p:spPr>
          <a:xfrm>
            <a:off x="1063610" y="2222906"/>
            <a:ext cx="5249636" cy="2855260"/>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None/>
            </a:pPr>
            <a:r>
              <a:rPr lang="es-MX" dirty="0"/>
              <a:t>Una luz direccional en Unity normalmente simula la luz solar y una sola luz puede iluminar toda la escena. Esto significa que el mapa de sombras a menudo cubrirá una gran parte de la escena a la vez y esto puede llevar a un problema con las sombras llamado “</a:t>
            </a:r>
            <a:r>
              <a:rPr lang="es-MX" dirty="0" err="1"/>
              <a:t>perspective</a:t>
            </a:r>
            <a:r>
              <a:rPr lang="es-MX" dirty="0"/>
              <a:t> </a:t>
            </a:r>
            <a:r>
              <a:rPr lang="es-MX" dirty="0" err="1"/>
              <a:t>aliasing</a:t>
            </a:r>
            <a:r>
              <a:rPr lang="es-MX" dirty="0"/>
              <a:t>”.</a:t>
            </a:r>
            <a:endParaRPr lang="es-ES" dirty="0"/>
          </a:p>
        </p:txBody>
      </p:sp>
      <p:sp>
        <p:nvSpPr>
          <p:cNvPr id="5" name="Subtítulo 3">
            <a:extLst>
              <a:ext uri="{FF2B5EF4-FFF2-40B4-BE49-F238E27FC236}">
                <a16:creationId xmlns:a16="http://schemas.microsoft.com/office/drawing/2014/main" id="{DE8E903D-850F-43FA-8A0C-2DF341D5490E}"/>
              </a:ext>
            </a:extLst>
          </p:cNvPr>
          <p:cNvSpPr txBox="1">
            <a:spLocks/>
          </p:cNvSpPr>
          <p:nvPr/>
        </p:nvSpPr>
        <p:spPr>
          <a:xfrm>
            <a:off x="1057604" y="6181264"/>
            <a:ext cx="9717327" cy="400127"/>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s-ES" dirty="0"/>
              <a:t>Fuente: https://docs.unity3d.com/es/current/Manual/DirLightShadows.html</a:t>
            </a:r>
          </a:p>
        </p:txBody>
      </p:sp>
      <p:pic>
        <p:nvPicPr>
          <p:cNvPr id="4" name="Imagen 3">
            <a:extLst>
              <a:ext uri="{FF2B5EF4-FFF2-40B4-BE49-F238E27FC236}">
                <a16:creationId xmlns:a16="http://schemas.microsoft.com/office/drawing/2014/main" id="{A469D50A-7E67-40DE-9B19-C62CCDEEF12A}"/>
              </a:ext>
            </a:extLst>
          </p:cNvPr>
          <p:cNvPicPr>
            <a:picLocks noChangeAspect="1"/>
          </p:cNvPicPr>
          <p:nvPr/>
        </p:nvPicPr>
        <p:blipFill rotWithShape="1">
          <a:blip r:embed="rId2"/>
          <a:srcRect l="29604" t="12941" r="24505" b="8067"/>
          <a:stretch/>
        </p:blipFill>
        <p:spPr>
          <a:xfrm>
            <a:off x="7018953" y="1232756"/>
            <a:ext cx="4536504" cy="4392488"/>
          </a:xfrm>
          <a:prstGeom prst="rect">
            <a:avLst/>
          </a:prstGeom>
        </p:spPr>
      </p:pic>
    </p:spTree>
    <p:extLst>
      <p:ext uri="{BB962C8B-B14F-4D97-AF65-F5344CB8AC3E}">
        <p14:creationId xmlns:p14="http://schemas.microsoft.com/office/powerpoint/2010/main" val="65791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19C60851-03AB-4E69-A76E-EA0146A8A21C}"/>
              </a:ext>
            </a:extLst>
          </p:cNvPr>
          <p:cNvSpPr txBox="1">
            <a:spLocks/>
          </p:cNvSpPr>
          <p:nvPr/>
        </p:nvSpPr>
        <p:spPr>
          <a:xfrm>
            <a:off x="1057605" y="476672"/>
            <a:ext cx="8229600" cy="643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Texturas</a:t>
            </a:r>
          </a:p>
        </p:txBody>
      </p:sp>
      <p:sp>
        <p:nvSpPr>
          <p:cNvPr id="3" name="Subtítulo 3">
            <a:extLst>
              <a:ext uri="{FF2B5EF4-FFF2-40B4-BE49-F238E27FC236}">
                <a16:creationId xmlns:a16="http://schemas.microsoft.com/office/drawing/2014/main" id="{E7155192-D9A6-43AF-805E-98547604AAED}"/>
              </a:ext>
            </a:extLst>
          </p:cNvPr>
          <p:cNvSpPr txBox="1">
            <a:spLocks/>
          </p:cNvSpPr>
          <p:nvPr/>
        </p:nvSpPr>
        <p:spPr>
          <a:xfrm>
            <a:off x="1057604" y="1265238"/>
            <a:ext cx="5249636" cy="1438745"/>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spcBef>
                <a:spcPts val="0"/>
              </a:spcBef>
              <a:buNone/>
            </a:pPr>
            <a:r>
              <a:rPr lang="es-MX" dirty="0"/>
              <a:t>En Unity las texturas son aplicadas a objetos usando Materiales.  </a:t>
            </a:r>
          </a:p>
          <a:p>
            <a:pPr marL="0" indent="0" algn="just">
              <a:spcBef>
                <a:spcPts val="0"/>
              </a:spcBef>
              <a:buNone/>
            </a:pPr>
            <a:r>
              <a:rPr lang="es-ES" dirty="0"/>
              <a:t>En los aviones puede apreciarse en los vidrios de la cabina.</a:t>
            </a:r>
            <a:endParaRPr lang="es-MX" dirty="0"/>
          </a:p>
        </p:txBody>
      </p:sp>
      <p:sp>
        <p:nvSpPr>
          <p:cNvPr id="5" name="Subtítulo 3">
            <a:extLst>
              <a:ext uri="{FF2B5EF4-FFF2-40B4-BE49-F238E27FC236}">
                <a16:creationId xmlns:a16="http://schemas.microsoft.com/office/drawing/2014/main" id="{DE8E903D-850F-43FA-8A0C-2DF341D5490E}"/>
              </a:ext>
            </a:extLst>
          </p:cNvPr>
          <p:cNvSpPr txBox="1">
            <a:spLocks/>
          </p:cNvSpPr>
          <p:nvPr/>
        </p:nvSpPr>
        <p:spPr>
          <a:xfrm>
            <a:off x="1057604" y="6181264"/>
            <a:ext cx="9717327" cy="400127"/>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s-ES" dirty="0"/>
              <a:t>Fuente: https://docs.unity3d.com/es/current/Manual/Textures.html</a:t>
            </a:r>
          </a:p>
        </p:txBody>
      </p:sp>
      <p:pic>
        <p:nvPicPr>
          <p:cNvPr id="8" name="Imagen 7">
            <a:extLst>
              <a:ext uri="{FF2B5EF4-FFF2-40B4-BE49-F238E27FC236}">
                <a16:creationId xmlns:a16="http://schemas.microsoft.com/office/drawing/2014/main" id="{07871A36-FD9B-4252-A4B7-9DEEC9D71E77}"/>
              </a:ext>
            </a:extLst>
          </p:cNvPr>
          <p:cNvPicPr>
            <a:picLocks noChangeAspect="1"/>
          </p:cNvPicPr>
          <p:nvPr/>
        </p:nvPicPr>
        <p:blipFill>
          <a:blip r:embed="rId2"/>
          <a:stretch>
            <a:fillRect/>
          </a:stretch>
        </p:blipFill>
        <p:spPr>
          <a:xfrm>
            <a:off x="7894612" y="476672"/>
            <a:ext cx="3640451" cy="5445224"/>
          </a:xfrm>
          <a:prstGeom prst="rect">
            <a:avLst/>
          </a:prstGeom>
        </p:spPr>
      </p:pic>
      <p:pic>
        <p:nvPicPr>
          <p:cNvPr id="4" name="Imagen 3">
            <a:extLst>
              <a:ext uri="{FF2B5EF4-FFF2-40B4-BE49-F238E27FC236}">
                <a16:creationId xmlns:a16="http://schemas.microsoft.com/office/drawing/2014/main" id="{EAB2FC0F-22AE-417A-A109-D82D1F1157A1}"/>
              </a:ext>
            </a:extLst>
          </p:cNvPr>
          <p:cNvPicPr>
            <a:picLocks noChangeAspect="1"/>
          </p:cNvPicPr>
          <p:nvPr/>
        </p:nvPicPr>
        <p:blipFill rotWithShape="1">
          <a:blip r:embed="rId3"/>
          <a:srcRect l="19557" t="17538" r="34085" b="12925"/>
          <a:stretch/>
        </p:blipFill>
        <p:spPr>
          <a:xfrm>
            <a:off x="1796632" y="2703983"/>
            <a:ext cx="3771579" cy="3182269"/>
          </a:xfrm>
          <a:prstGeom prst="rect">
            <a:avLst/>
          </a:prstGeom>
        </p:spPr>
      </p:pic>
    </p:spTree>
    <p:extLst>
      <p:ext uri="{BB962C8B-B14F-4D97-AF65-F5344CB8AC3E}">
        <p14:creationId xmlns:p14="http://schemas.microsoft.com/office/powerpoint/2010/main" val="313413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19C60851-03AB-4E69-A76E-EA0146A8A21C}"/>
              </a:ext>
            </a:extLst>
          </p:cNvPr>
          <p:cNvSpPr txBox="1">
            <a:spLocks/>
          </p:cNvSpPr>
          <p:nvPr/>
        </p:nvSpPr>
        <p:spPr>
          <a:xfrm>
            <a:off x="1019723" y="332656"/>
            <a:ext cx="10149376" cy="643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Animaciones: armado y desarmado de los aviones</a:t>
            </a:r>
          </a:p>
        </p:txBody>
      </p:sp>
      <p:pic>
        <p:nvPicPr>
          <p:cNvPr id="3" name="CG-ProyectoFinal 29_6_2018 03_28_23">
            <a:hlinkClick r:id="" action="ppaction://media"/>
            <a:extLst>
              <a:ext uri="{FF2B5EF4-FFF2-40B4-BE49-F238E27FC236}">
                <a16:creationId xmlns:a16="http://schemas.microsoft.com/office/drawing/2014/main" id="{4E81FFE2-84F6-4B41-86D3-9DA583A41FF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9272" y="1268760"/>
            <a:ext cx="9010277" cy="5068428"/>
          </a:xfrm>
          <a:prstGeom prst="rect">
            <a:avLst/>
          </a:prstGeom>
        </p:spPr>
      </p:pic>
    </p:spTree>
    <p:extLst>
      <p:ext uri="{BB962C8B-B14F-4D97-AF65-F5344CB8AC3E}">
        <p14:creationId xmlns:p14="http://schemas.microsoft.com/office/powerpoint/2010/main" val="210462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4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19C60851-03AB-4E69-A76E-EA0146A8A21C}"/>
              </a:ext>
            </a:extLst>
          </p:cNvPr>
          <p:cNvSpPr txBox="1">
            <a:spLocks/>
          </p:cNvSpPr>
          <p:nvPr/>
        </p:nvSpPr>
        <p:spPr>
          <a:xfrm>
            <a:off x="1019724" y="548680"/>
            <a:ext cx="10149376" cy="643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Animaciones: armado y desarmado de los aviones</a:t>
            </a:r>
          </a:p>
        </p:txBody>
      </p:sp>
      <p:pic>
        <p:nvPicPr>
          <p:cNvPr id="4" name="Imagen 3">
            <a:extLst>
              <a:ext uri="{FF2B5EF4-FFF2-40B4-BE49-F238E27FC236}">
                <a16:creationId xmlns:a16="http://schemas.microsoft.com/office/drawing/2014/main" id="{B2E08505-485B-45CF-A40F-7B0C95319296}"/>
              </a:ext>
            </a:extLst>
          </p:cNvPr>
          <p:cNvPicPr>
            <a:picLocks noChangeAspect="1"/>
          </p:cNvPicPr>
          <p:nvPr/>
        </p:nvPicPr>
        <p:blipFill rotWithShape="1">
          <a:blip r:embed="rId2"/>
          <a:srcRect r="24962"/>
          <a:stretch/>
        </p:blipFill>
        <p:spPr>
          <a:xfrm>
            <a:off x="121300" y="2562436"/>
            <a:ext cx="3526565" cy="1733128"/>
          </a:xfrm>
          <a:prstGeom prst="rect">
            <a:avLst/>
          </a:prstGeom>
        </p:spPr>
      </p:pic>
      <p:pic>
        <p:nvPicPr>
          <p:cNvPr id="5" name="Imagen 4">
            <a:extLst>
              <a:ext uri="{FF2B5EF4-FFF2-40B4-BE49-F238E27FC236}">
                <a16:creationId xmlns:a16="http://schemas.microsoft.com/office/drawing/2014/main" id="{DA5B2749-0BC2-41FA-B210-517E71601739}"/>
              </a:ext>
            </a:extLst>
          </p:cNvPr>
          <p:cNvPicPr>
            <a:picLocks noChangeAspect="1"/>
          </p:cNvPicPr>
          <p:nvPr/>
        </p:nvPicPr>
        <p:blipFill>
          <a:blip r:embed="rId3"/>
          <a:stretch>
            <a:fillRect/>
          </a:stretch>
        </p:blipFill>
        <p:spPr>
          <a:xfrm>
            <a:off x="3897576" y="1513380"/>
            <a:ext cx="4107365" cy="3831240"/>
          </a:xfrm>
          <a:prstGeom prst="rect">
            <a:avLst/>
          </a:prstGeom>
        </p:spPr>
      </p:pic>
      <p:pic>
        <p:nvPicPr>
          <p:cNvPr id="6" name="Imagen 5">
            <a:extLst>
              <a:ext uri="{FF2B5EF4-FFF2-40B4-BE49-F238E27FC236}">
                <a16:creationId xmlns:a16="http://schemas.microsoft.com/office/drawing/2014/main" id="{66DE06DB-5D4F-42A2-B27F-852B7C816276}"/>
              </a:ext>
            </a:extLst>
          </p:cNvPr>
          <p:cNvPicPr>
            <a:picLocks noChangeAspect="1"/>
          </p:cNvPicPr>
          <p:nvPr/>
        </p:nvPicPr>
        <p:blipFill>
          <a:blip r:embed="rId4"/>
          <a:stretch>
            <a:fillRect/>
          </a:stretch>
        </p:blipFill>
        <p:spPr>
          <a:xfrm>
            <a:off x="8254652" y="1570484"/>
            <a:ext cx="3623522" cy="3717032"/>
          </a:xfrm>
          <a:prstGeom prst="rect">
            <a:avLst/>
          </a:prstGeom>
        </p:spPr>
      </p:pic>
    </p:spTree>
    <p:extLst>
      <p:ext uri="{BB962C8B-B14F-4D97-AF65-F5344CB8AC3E}">
        <p14:creationId xmlns:p14="http://schemas.microsoft.com/office/powerpoint/2010/main" val="320127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19C60851-03AB-4E69-A76E-EA0146A8A21C}"/>
              </a:ext>
            </a:extLst>
          </p:cNvPr>
          <p:cNvSpPr txBox="1">
            <a:spLocks/>
          </p:cNvSpPr>
          <p:nvPr/>
        </p:nvSpPr>
        <p:spPr>
          <a:xfrm>
            <a:off x="1324820" y="548680"/>
            <a:ext cx="9539184" cy="643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Animaciones: Selección de una pieza del avión</a:t>
            </a:r>
          </a:p>
        </p:txBody>
      </p:sp>
      <p:pic>
        <p:nvPicPr>
          <p:cNvPr id="4" name="CG-ProyectoFinal 29_6_2018 03_33_20">
            <a:hlinkClick r:id="" action="ppaction://media"/>
            <a:extLst>
              <a:ext uri="{FF2B5EF4-FFF2-40B4-BE49-F238E27FC236}">
                <a16:creationId xmlns:a16="http://schemas.microsoft.com/office/drawing/2014/main" id="{FD0ACCC6-D789-4216-802A-0B609C69B3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45652" y="1340768"/>
            <a:ext cx="9097520" cy="5117504"/>
          </a:xfrm>
          <a:prstGeom prst="rect">
            <a:avLst/>
          </a:prstGeom>
        </p:spPr>
      </p:pic>
    </p:spTree>
    <p:extLst>
      <p:ext uri="{BB962C8B-B14F-4D97-AF65-F5344CB8AC3E}">
        <p14:creationId xmlns:p14="http://schemas.microsoft.com/office/powerpoint/2010/main" val="410288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id="{DA5E54B3-1D0A-42CE-A901-07696E30CCE2}"/>
              </a:ext>
            </a:extLst>
          </p:cNvPr>
          <p:cNvSpPr txBox="1">
            <a:spLocks/>
          </p:cNvSpPr>
          <p:nvPr/>
        </p:nvSpPr>
        <p:spPr>
          <a:xfrm>
            <a:off x="1324820" y="548680"/>
            <a:ext cx="9539184" cy="643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Animaciones: Selección de una pieza del avión</a:t>
            </a:r>
          </a:p>
        </p:txBody>
      </p:sp>
      <p:pic>
        <p:nvPicPr>
          <p:cNvPr id="3" name="Imagen 2">
            <a:extLst>
              <a:ext uri="{FF2B5EF4-FFF2-40B4-BE49-F238E27FC236}">
                <a16:creationId xmlns:a16="http://schemas.microsoft.com/office/drawing/2014/main" id="{78F8C92B-680D-4BDA-9495-5434070E7AE7}"/>
              </a:ext>
            </a:extLst>
          </p:cNvPr>
          <p:cNvPicPr>
            <a:picLocks noChangeAspect="1"/>
          </p:cNvPicPr>
          <p:nvPr/>
        </p:nvPicPr>
        <p:blipFill>
          <a:blip r:embed="rId2"/>
          <a:stretch>
            <a:fillRect/>
          </a:stretch>
        </p:blipFill>
        <p:spPr>
          <a:xfrm>
            <a:off x="2755899" y="1700808"/>
            <a:ext cx="6677025" cy="4333875"/>
          </a:xfrm>
          <a:prstGeom prst="rect">
            <a:avLst/>
          </a:prstGeom>
        </p:spPr>
      </p:pic>
    </p:spTree>
    <p:extLst>
      <p:ext uri="{BB962C8B-B14F-4D97-AF65-F5344CB8AC3E}">
        <p14:creationId xmlns:p14="http://schemas.microsoft.com/office/powerpoint/2010/main" val="119158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C163C8BB-F82D-4CC5-9B81-550C55F22615}"/>
              </a:ext>
            </a:extLst>
          </p:cNvPr>
          <p:cNvSpPr txBox="1">
            <a:spLocks/>
          </p:cNvSpPr>
          <p:nvPr/>
        </p:nvSpPr>
        <p:spPr>
          <a:xfrm>
            <a:off x="1065214" y="188640"/>
            <a:ext cx="8229600" cy="1219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Objetivos</a:t>
            </a:r>
          </a:p>
        </p:txBody>
      </p:sp>
      <p:sp>
        <p:nvSpPr>
          <p:cNvPr id="9" name="Subtítulo 3">
            <a:extLst>
              <a:ext uri="{FF2B5EF4-FFF2-40B4-BE49-F238E27FC236}">
                <a16:creationId xmlns:a16="http://schemas.microsoft.com/office/drawing/2014/main" id="{3762C2E2-B82A-43E7-83AD-481EB4094128}"/>
              </a:ext>
            </a:extLst>
          </p:cNvPr>
          <p:cNvSpPr txBox="1">
            <a:spLocks/>
          </p:cNvSpPr>
          <p:nvPr/>
        </p:nvSpPr>
        <p:spPr>
          <a:xfrm>
            <a:off x="1065214" y="1844824"/>
            <a:ext cx="8413574" cy="504800"/>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s-ES" dirty="0"/>
              <a:t>Aplicar los conceptos vistos en la materia durante el cuatrimestre</a:t>
            </a:r>
          </a:p>
        </p:txBody>
      </p:sp>
      <p:sp>
        <p:nvSpPr>
          <p:cNvPr id="10" name="Subtítulo 3">
            <a:extLst>
              <a:ext uri="{FF2B5EF4-FFF2-40B4-BE49-F238E27FC236}">
                <a16:creationId xmlns:a16="http://schemas.microsoft.com/office/drawing/2014/main" id="{B0EF2E5B-D65B-461A-A147-405310CEC7BD}"/>
              </a:ext>
            </a:extLst>
          </p:cNvPr>
          <p:cNvSpPr txBox="1">
            <a:spLocks/>
          </p:cNvSpPr>
          <p:nvPr/>
        </p:nvSpPr>
        <p:spPr>
          <a:xfrm>
            <a:off x="1065214" y="2786608"/>
            <a:ext cx="8413574" cy="3378696"/>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2"/>
            <a:r>
              <a:rPr lang="es-ES" dirty="0"/>
              <a:t>Modelado de objetos</a:t>
            </a:r>
          </a:p>
          <a:p>
            <a:pPr lvl="2"/>
            <a:endParaRPr lang="es-ES" dirty="0"/>
          </a:p>
          <a:p>
            <a:pPr lvl="2"/>
            <a:r>
              <a:rPr lang="es-ES" dirty="0"/>
              <a:t>Iluminación</a:t>
            </a:r>
          </a:p>
          <a:p>
            <a:pPr lvl="2"/>
            <a:endParaRPr lang="es-ES" dirty="0"/>
          </a:p>
          <a:p>
            <a:pPr lvl="2"/>
            <a:r>
              <a:rPr lang="es-ES" dirty="0"/>
              <a:t>Sombreado</a:t>
            </a:r>
          </a:p>
          <a:p>
            <a:pPr lvl="2"/>
            <a:endParaRPr lang="es-ES" dirty="0"/>
          </a:p>
          <a:p>
            <a:pPr lvl="2"/>
            <a:r>
              <a:rPr lang="es-ES" dirty="0"/>
              <a:t>Texturas</a:t>
            </a:r>
          </a:p>
          <a:p>
            <a:pPr lvl="2"/>
            <a:endParaRPr lang="es-ES" dirty="0"/>
          </a:p>
          <a:p>
            <a:pPr lvl="2"/>
            <a:r>
              <a:rPr lang="es-ES" dirty="0"/>
              <a:t>Animación</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19C60851-03AB-4E69-A76E-EA0146A8A21C}"/>
              </a:ext>
            </a:extLst>
          </p:cNvPr>
          <p:cNvSpPr txBox="1">
            <a:spLocks/>
          </p:cNvSpPr>
          <p:nvPr/>
        </p:nvSpPr>
        <p:spPr>
          <a:xfrm>
            <a:off x="2332932" y="485524"/>
            <a:ext cx="7522960" cy="643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Animaciones: Rotación de la cámara</a:t>
            </a:r>
          </a:p>
        </p:txBody>
      </p:sp>
      <p:pic>
        <p:nvPicPr>
          <p:cNvPr id="3" name="CG-ProyectoFinal 29_6_2018 03_37_04">
            <a:hlinkClick r:id="" action="ppaction://media"/>
            <a:extLst>
              <a:ext uri="{FF2B5EF4-FFF2-40B4-BE49-F238E27FC236}">
                <a16:creationId xmlns:a16="http://schemas.microsoft.com/office/drawing/2014/main" id="{FE2CBF80-6606-48CA-B1C1-24C96FA06C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7024" y="1504024"/>
            <a:ext cx="8654776" cy="4868452"/>
          </a:xfrm>
          <a:prstGeom prst="rect">
            <a:avLst/>
          </a:prstGeom>
        </p:spPr>
      </p:pic>
    </p:spTree>
    <p:extLst>
      <p:ext uri="{BB962C8B-B14F-4D97-AF65-F5344CB8AC3E}">
        <p14:creationId xmlns:p14="http://schemas.microsoft.com/office/powerpoint/2010/main" val="325135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2">
            <a:extLst>
              <a:ext uri="{FF2B5EF4-FFF2-40B4-BE49-F238E27FC236}">
                <a16:creationId xmlns:a16="http://schemas.microsoft.com/office/drawing/2014/main" id="{37273BA6-6A7A-4FB5-9E2B-24DB93EE7027}"/>
              </a:ext>
            </a:extLst>
          </p:cNvPr>
          <p:cNvSpPr txBox="1">
            <a:spLocks/>
          </p:cNvSpPr>
          <p:nvPr/>
        </p:nvSpPr>
        <p:spPr>
          <a:xfrm>
            <a:off x="2332932" y="485524"/>
            <a:ext cx="7522960" cy="643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Animaciones: Rotación de la cámara</a:t>
            </a:r>
          </a:p>
        </p:txBody>
      </p:sp>
      <p:pic>
        <p:nvPicPr>
          <p:cNvPr id="3" name="Imagen 2">
            <a:extLst>
              <a:ext uri="{FF2B5EF4-FFF2-40B4-BE49-F238E27FC236}">
                <a16:creationId xmlns:a16="http://schemas.microsoft.com/office/drawing/2014/main" id="{0EB9F806-D2BD-42EE-AB1C-1FC2BEC1F0AC}"/>
              </a:ext>
            </a:extLst>
          </p:cNvPr>
          <p:cNvPicPr>
            <a:picLocks noChangeAspect="1"/>
          </p:cNvPicPr>
          <p:nvPr/>
        </p:nvPicPr>
        <p:blipFill>
          <a:blip r:embed="rId2"/>
          <a:stretch>
            <a:fillRect/>
          </a:stretch>
        </p:blipFill>
        <p:spPr>
          <a:xfrm>
            <a:off x="209732" y="1628800"/>
            <a:ext cx="3666294" cy="4509120"/>
          </a:xfrm>
          <a:prstGeom prst="rect">
            <a:avLst/>
          </a:prstGeom>
        </p:spPr>
      </p:pic>
      <p:pic>
        <p:nvPicPr>
          <p:cNvPr id="8" name="Imagen 7">
            <a:extLst>
              <a:ext uri="{FF2B5EF4-FFF2-40B4-BE49-F238E27FC236}">
                <a16:creationId xmlns:a16="http://schemas.microsoft.com/office/drawing/2014/main" id="{D9F5A252-A146-4464-A800-CE28B773EA17}"/>
              </a:ext>
            </a:extLst>
          </p:cNvPr>
          <p:cNvPicPr>
            <a:picLocks noChangeAspect="1"/>
          </p:cNvPicPr>
          <p:nvPr/>
        </p:nvPicPr>
        <p:blipFill>
          <a:blip r:embed="rId3"/>
          <a:stretch>
            <a:fillRect/>
          </a:stretch>
        </p:blipFill>
        <p:spPr>
          <a:xfrm>
            <a:off x="4092109" y="1628800"/>
            <a:ext cx="7906960" cy="4509120"/>
          </a:xfrm>
          <a:prstGeom prst="rect">
            <a:avLst/>
          </a:prstGeom>
        </p:spPr>
      </p:pic>
    </p:spTree>
    <p:extLst>
      <p:ext uri="{BB962C8B-B14F-4D97-AF65-F5344CB8AC3E}">
        <p14:creationId xmlns:p14="http://schemas.microsoft.com/office/powerpoint/2010/main" val="378592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2">
            <a:extLst>
              <a:ext uri="{FF2B5EF4-FFF2-40B4-BE49-F238E27FC236}">
                <a16:creationId xmlns:a16="http://schemas.microsoft.com/office/drawing/2014/main" id="{19C60851-03AB-4E69-A76E-EA0146A8A21C}"/>
              </a:ext>
            </a:extLst>
          </p:cNvPr>
          <p:cNvSpPr txBox="1">
            <a:spLocks/>
          </p:cNvSpPr>
          <p:nvPr/>
        </p:nvSpPr>
        <p:spPr>
          <a:xfrm>
            <a:off x="3565600" y="518042"/>
            <a:ext cx="5057624" cy="64313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Animaciones: partículas</a:t>
            </a:r>
          </a:p>
        </p:txBody>
      </p:sp>
      <p:pic>
        <p:nvPicPr>
          <p:cNvPr id="3" name="CG-ProyectoFinal 29_6_2018 03_43_51">
            <a:hlinkClick r:id="" action="ppaction://media"/>
            <a:extLst>
              <a:ext uri="{FF2B5EF4-FFF2-40B4-BE49-F238E27FC236}">
                <a16:creationId xmlns:a16="http://schemas.microsoft.com/office/drawing/2014/main" id="{669EC02A-2560-4B4F-994D-96290D2FA4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4044" y="1299398"/>
            <a:ext cx="8960736" cy="5040560"/>
          </a:xfrm>
          <a:prstGeom prst="rect">
            <a:avLst/>
          </a:prstGeom>
        </p:spPr>
      </p:pic>
    </p:spTree>
    <p:extLst>
      <p:ext uri="{BB962C8B-B14F-4D97-AF65-F5344CB8AC3E}">
        <p14:creationId xmlns:p14="http://schemas.microsoft.com/office/powerpoint/2010/main" val="44080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99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53F672FD-D7DC-4B89-9002-8B33808CE080}"/>
              </a:ext>
            </a:extLst>
          </p:cNvPr>
          <p:cNvSpPr txBox="1">
            <a:spLocks/>
          </p:cNvSpPr>
          <p:nvPr/>
        </p:nvSpPr>
        <p:spPr>
          <a:xfrm>
            <a:off x="3898168" y="2952564"/>
            <a:ext cx="4392488" cy="9528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sz="6000" dirty="0"/>
              <a:t>¿Preguntas?</a:t>
            </a:r>
          </a:p>
        </p:txBody>
      </p:sp>
    </p:spTree>
    <p:extLst>
      <p:ext uri="{BB962C8B-B14F-4D97-AF65-F5344CB8AC3E}">
        <p14:creationId xmlns:p14="http://schemas.microsoft.com/office/powerpoint/2010/main" val="386780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53F672FD-D7DC-4B89-9002-8B33808CE080}"/>
              </a:ext>
            </a:extLst>
          </p:cNvPr>
          <p:cNvSpPr txBox="1">
            <a:spLocks/>
          </p:cNvSpPr>
          <p:nvPr/>
        </p:nvSpPr>
        <p:spPr>
          <a:xfrm>
            <a:off x="2818047" y="332656"/>
            <a:ext cx="6552728" cy="125767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sz="7000" dirty="0"/>
              <a:t>¡Muchas gracias!</a:t>
            </a:r>
          </a:p>
        </p:txBody>
      </p:sp>
      <p:pic>
        <p:nvPicPr>
          <p:cNvPr id="2" name="fin">
            <a:hlinkClick r:id="" action="ppaction://media"/>
            <a:extLst>
              <a:ext uri="{FF2B5EF4-FFF2-40B4-BE49-F238E27FC236}">
                <a16:creationId xmlns:a16="http://schemas.microsoft.com/office/drawing/2014/main" id="{E327DCDF-5151-4005-BC60-D6E527D97F2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36168" y="1916832"/>
            <a:ext cx="5916487" cy="4437365"/>
          </a:xfrm>
          <a:prstGeom prst="rect">
            <a:avLst/>
          </a:prstGeom>
        </p:spPr>
      </p:pic>
    </p:spTree>
    <p:extLst>
      <p:ext uri="{BB962C8B-B14F-4D97-AF65-F5344CB8AC3E}">
        <p14:creationId xmlns:p14="http://schemas.microsoft.com/office/powerpoint/2010/main" val="25298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C163C8BB-F82D-4CC5-9B81-550C55F22615}"/>
              </a:ext>
            </a:extLst>
          </p:cNvPr>
          <p:cNvSpPr txBox="1">
            <a:spLocks/>
          </p:cNvSpPr>
          <p:nvPr/>
        </p:nvSpPr>
        <p:spPr>
          <a:xfrm>
            <a:off x="1065214" y="980728"/>
            <a:ext cx="8229600" cy="1219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¿Cómo se cumplirán los objetivos?</a:t>
            </a:r>
          </a:p>
        </p:txBody>
      </p:sp>
      <p:sp>
        <p:nvSpPr>
          <p:cNvPr id="9" name="Subtítulo 3">
            <a:extLst>
              <a:ext uri="{FF2B5EF4-FFF2-40B4-BE49-F238E27FC236}">
                <a16:creationId xmlns:a16="http://schemas.microsoft.com/office/drawing/2014/main" id="{3762C2E2-B82A-43E7-83AD-481EB4094128}"/>
              </a:ext>
            </a:extLst>
          </p:cNvPr>
          <p:cNvSpPr txBox="1">
            <a:spLocks/>
          </p:cNvSpPr>
          <p:nvPr/>
        </p:nvSpPr>
        <p:spPr>
          <a:xfrm>
            <a:off x="1067694" y="3284984"/>
            <a:ext cx="10645822" cy="1650504"/>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s-ES" dirty="0"/>
              <a:t>Unity nos proveerá de las herramientas necesarias </a:t>
            </a:r>
          </a:p>
          <a:p>
            <a:pPr marL="0" indent="0">
              <a:buNone/>
            </a:pPr>
            <a:r>
              <a:rPr lang="es-ES" dirty="0"/>
              <a:t>para darle forma al proyecto </a:t>
            </a:r>
          </a:p>
        </p:txBody>
      </p:sp>
      <p:sp>
        <p:nvSpPr>
          <p:cNvPr id="10" name="Subtítulo 3">
            <a:extLst>
              <a:ext uri="{FF2B5EF4-FFF2-40B4-BE49-F238E27FC236}">
                <a16:creationId xmlns:a16="http://schemas.microsoft.com/office/drawing/2014/main" id="{B0EF2E5B-D65B-461A-A147-405310CEC7BD}"/>
              </a:ext>
            </a:extLst>
          </p:cNvPr>
          <p:cNvSpPr txBox="1">
            <a:spLocks/>
          </p:cNvSpPr>
          <p:nvPr/>
        </p:nvSpPr>
        <p:spPr>
          <a:xfrm>
            <a:off x="1065214" y="2786608"/>
            <a:ext cx="8413574" cy="3378696"/>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2"/>
            <a:endParaRPr lang="es-ES" dirty="0"/>
          </a:p>
        </p:txBody>
      </p:sp>
    </p:spTree>
    <p:extLst>
      <p:ext uri="{BB962C8B-B14F-4D97-AF65-F5344CB8AC3E}">
        <p14:creationId xmlns:p14="http://schemas.microsoft.com/office/powerpoint/2010/main" val="316458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06E46-FB9E-4868-AB49-4907A876159D}"/>
              </a:ext>
            </a:extLst>
          </p:cNvPr>
          <p:cNvSpPr>
            <a:spLocks noGrp="1"/>
          </p:cNvSpPr>
          <p:nvPr>
            <p:ph type="title"/>
          </p:nvPr>
        </p:nvSpPr>
        <p:spPr>
          <a:xfrm>
            <a:off x="1522413" y="980728"/>
            <a:ext cx="9144001" cy="1371600"/>
          </a:xfrm>
        </p:spPr>
        <p:txBody>
          <a:bodyPr/>
          <a:lstStyle/>
          <a:p>
            <a:r>
              <a:rPr lang="es-AR" dirty="0"/>
              <a:t>¿Qué es Unity?</a:t>
            </a:r>
          </a:p>
        </p:txBody>
      </p:sp>
      <p:sp>
        <p:nvSpPr>
          <p:cNvPr id="3" name="Subtítulo 3">
            <a:extLst>
              <a:ext uri="{FF2B5EF4-FFF2-40B4-BE49-F238E27FC236}">
                <a16:creationId xmlns:a16="http://schemas.microsoft.com/office/drawing/2014/main" id="{1D18CD9D-E538-4D34-A10C-CBA3B1872312}"/>
              </a:ext>
            </a:extLst>
          </p:cNvPr>
          <p:cNvSpPr txBox="1">
            <a:spLocks/>
          </p:cNvSpPr>
          <p:nvPr/>
        </p:nvSpPr>
        <p:spPr>
          <a:xfrm>
            <a:off x="1065214" y="2804592"/>
            <a:ext cx="6613374" cy="2808312"/>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463550" lvl="2" indent="0" algn="just">
              <a:lnSpc>
                <a:spcPct val="150000"/>
              </a:lnSpc>
              <a:buNone/>
            </a:pPr>
            <a:r>
              <a:rPr lang="es-MX" sz="2200" dirty="0"/>
              <a:t>UNITY es un </a:t>
            </a:r>
            <a:r>
              <a:rPr lang="es-MX" sz="2200" b="1" dirty="0"/>
              <a:t>motor de desarrollo</a:t>
            </a:r>
            <a:r>
              <a:rPr lang="es-MX" sz="2200" dirty="0"/>
              <a:t> para la </a:t>
            </a:r>
            <a:r>
              <a:rPr lang="es-MX" sz="2200" b="1" dirty="0"/>
              <a:t>creación de juegos y contenidos 3D interactivos</a:t>
            </a:r>
            <a:r>
              <a:rPr lang="es-MX" sz="2200" dirty="0"/>
              <a:t>, con las características que es </a:t>
            </a:r>
            <a:r>
              <a:rPr lang="es-MX" sz="2200" b="1" dirty="0"/>
              <a:t>completamente integrado </a:t>
            </a:r>
            <a:r>
              <a:rPr lang="es-MX" sz="2200" dirty="0"/>
              <a:t>y que ofrece </a:t>
            </a:r>
            <a:r>
              <a:rPr lang="es-MX" sz="2200" b="1" dirty="0"/>
              <a:t>innumerables funcionalidades para facilitar el desarrollo de videojuegos</a:t>
            </a:r>
            <a:r>
              <a:rPr lang="es-MX" sz="2200" dirty="0"/>
              <a:t>.</a:t>
            </a:r>
            <a:endParaRPr lang="es-ES" sz="2200" dirty="0"/>
          </a:p>
        </p:txBody>
      </p:sp>
      <p:pic>
        <p:nvPicPr>
          <p:cNvPr id="5" name="Imagen 4">
            <a:extLst>
              <a:ext uri="{FF2B5EF4-FFF2-40B4-BE49-F238E27FC236}">
                <a16:creationId xmlns:a16="http://schemas.microsoft.com/office/drawing/2014/main" id="{04B82DC4-9DFF-4259-AB59-5DCF25E983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8417"/>
          <a:stretch/>
        </p:blipFill>
        <p:spPr>
          <a:xfrm>
            <a:off x="8254652" y="2352328"/>
            <a:ext cx="3553517" cy="3096344"/>
          </a:xfrm>
          <a:prstGeom prst="rect">
            <a:avLst/>
          </a:prstGeom>
        </p:spPr>
      </p:pic>
    </p:spTree>
    <p:extLst>
      <p:ext uri="{BB962C8B-B14F-4D97-AF65-F5344CB8AC3E}">
        <p14:creationId xmlns:p14="http://schemas.microsoft.com/office/powerpoint/2010/main" val="205280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3">
            <a:extLst>
              <a:ext uri="{FF2B5EF4-FFF2-40B4-BE49-F238E27FC236}">
                <a16:creationId xmlns:a16="http://schemas.microsoft.com/office/drawing/2014/main" id="{1D18CD9D-E538-4D34-A10C-CBA3B1872312}"/>
              </a:ext>
            </a:extLst>
          </p:cNvPr>
          <p:cNvSpPr txBox="1">
            <a:spLocks/>
          </p:cNvSpPr>
          <p:nvPr/>
        </p:nvSpPr>
        <p:spPr>
          <a:xfrm>
            <a:off x="1341884" y="2061521"/>
            <a:ext cx="9247346" cy="4388192"/>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2" algn="just">
              <a:lnSpc>
                <a:spcPct val="150000"/>
              </a:lnSpc>
            </a:pPr>
            <a:r>
              <a:rPr lang="es-ES" sz="2200" dirty="0"/>
              <a:t>Nos enfocamos solamente en crear los programas y no las herramientas</a:t>
            </a:r>
          </a:p>
          <a:p>
            <a:pPr lvl="2" algn="just">
              <a:lnSpc>
                <a:spcPct val="150000"/>
              </a:lnSpc>
            </a:pPr>
            <a:r>
              <a:rPr lang="es-AR" sz="2200" dirty="0"/>
              <a:t>Mayor libertad creativa</a:t>
            </a:r>
          </a:p>
          <a:p>
            <a:pPr lvl="2" algn="just">
              <a:lnSpc>
                <a:spcPct val="150000"/>
              </a:lnSpc>
            </a:pPr>
            <a:r>
              <a:rPr lang="es-AR" sz="2200" dirty="0"/>
              <a:t>Precio accesible de la licencia</a:t>
            </a:r>
          </a:p>
          <a:p>
            <a:pPr lvl="2" algn="just">
              <a:lnSpc>
                <a:spcPct val="150000"/>
              </a:lnSpc>
            </a:pPr>
            <a:r>
              <a:rPr lang="es-AR" sz="2200" dirty="0"/>
              <a:t>Un motor eficiente</a:t>
            </a:r>
          </a:p>
          <a:p>
            <a:pPr lvl="2" algn="just">
              <a:lnSpc>
                <a:spcPct val="150000"/>
              </a:lnSpc>
            </a:pPr>
            <a:r>
              <a:rPr lang="es-AR" sz="2200" dirty="0"/>
              <a:t>Una gran comunidad</a:t>
            </a:r>
          </a:p>
          <a:p>
            <a:pPr lvl="2" algn="just">
              <a:lnSpc>
                <a:spcPct val="150000"/>
              </a:lnSpc>
            </a:pPr>
            <a:r>
              <a:rPr lang="es-MX" sz="2200" dirty="0"/>
              <a:t>Reutiliza el código y los recursos de tu propia tecnología</a:t>
            </a:r>
          </a:p>
          <a:p>
            <a:pPr lvl="2">
              <a:lnSpc>
                <a:spcPct val="150000"/>
              </a:lnSpc>
            </a:pPr>
            <a:r>
              <a:rPr lang="es-AR" sz="2200" dirty="0"/>
              <a:t>Llegar al mercado rápidamente</a:t>
            </a:r>
            <a:br>
              <a:rPr lang="es-AR" sz="2200" dirty="0"/>
            </a:br>
            <a:br>
              <a:rPr lang="es-AR" sz="2200" dirty="0"/>
            </a:br>
            <a:endParaRPr lang="es-AR" sz="2200" dirty="0"/>
          </a:p>
        </p:txBody>
      </p:sp>
      <p:pic>
        <p:nvPicPr>
          <p:cNvPr id="5" name="Imagen 4">
            <a:extLst>
              <a:ext uri="{FF2B5EF4-FFF2-40B4-BE49-F238E27FC236}">
                <a16:creationId xmlns:a16="http://schemas.microsoft.com/office/drawing/2014/main" id="{04B82DC4-9DFF-4259-AB59-5DCF25E983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8417"/>
          <a:stretch/>
        </p:blipFill>
        <p:spPr>
          <a:xfrm>
            <a:off x="9262764" y="3140968"/>
            <a:ext cx="1897333" cy="1653234"/>
          </a:xfrm>
          <a:prstGeom prst="rect">
            <a:avLst/>
          </a:prstGeom>
        </p:spPr>
      </p:pic>
      <p:sp>
        <p:nvSpPr>
          <p:cNvPr id="6" name="Título 1">
            <a:extLst>
              <a:ext uri="{FF2B5EF4-FFF2-40B4-BE49-F238E27FC236}">
                <a16:creationId xmlns:a16="http://schemas.microsoft.com/office/drawing/2014/main" id="{0F2A46E1-5ABB-4573-B686-C9F06E295C03}"/>
              </a:ext>
            </a:extLst>
          </p:cNvPr>
          <p:cNvSpPr txBox="1">
            <a:spLocks/>
          </p:cNvSpPr>
          <p:nvPr/>
        </p:nvSpPr>
        <p:spPr>
          <a:xfrm>
            <a:off x="1002825" y="761929"/>
            <a:ext cx="10188623" cy="7235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AR" dirty="0"/>
              <a:t>¿Por qué decidimos realizar el proyecto en Unity?</a:t>
            </a:r>
          </a:p>
        </p:txBody>
      </p:sp>
    </p:spTree>
    <p:extLst>
      <p:ext uri="{BB962C8B-B14F-4D97-AF65-F5344CB8AC3E}">
        <p14:creationId xmlns:p14="http://schemas.microsoft.com/office/powerpoint/2010/main" val="49727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06E46-FB9E-4868-AB49-4907A876159D}"/>
              </a:ext>
            </a:extLst>
          </p:cNvPr>
          <p:cNvSpPr>
            <a:spLocks noGrp="1"/>
          </p:cNvSpPr>
          <p:nvPr>
            <p:ph type="title"/>
          </p:nvPr>
        </p:nvSpPr>
        <p:spPr>
          <a:xfrm>
            <a:off x="1000100" y="620688"/>
            <a:ext cx="10188623" cy="723528"/>
          </a:xfrm>
        </p:spPr>
        <p:txBody>
          <a:bodyPr/>
          <a:lstStyle/>
          <a:p>
            <a:r>
              <a:rPr lang="es-AR" dirty="0"/>
              <a:t>¿Por qué decidimos realizar el proyecto en Unity?</a:t>
            </a:r>
          </a:p>
        </p:txBody>
      </p:sp>
      <p:pic>
        <p:nvPicPr>
          <p:cNvPr id="1026" name="Picture 2" descr="https://qph.ec.quoracdn.net/main-qimg-6b019bde4fa1e259c6027caedf0752a9-c">
            <a:extLst>
              <a:ext uri="{FF2B5EF4-FFF2-40B4-BE49-F238E27FC236}">
                <a16:creationId xmlns:a16="http://schemas.microsoft.com/office/drawing/2014/main" id="{1B27D014-1479-4A0F-A708-43775C8F5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911" y="2069766"/>
            <a:ext cx="7239000" cy="2905125"/>
          </a:xfrm>
          <a:prstGeom prst="rect">
            <a:avLst/>
          </a:prstGeom>
          <a:noFill/>
          <a:extLst>
            <a:ext uri="{909E8E84-426E-40DD-AFC4-6F175D3DCCD1}">
              <a14:hiddenFill xmlns:a14="http://schemas.microsoft.com/office/drawing/2010/main">
                <a:solidFill>
                  <a:srgbClr val="FFFFFF"/>
                </a:solidFill>
              </a14:hiddenFill>
            </a:ext>
          </a:extLst>
        </p:spPr>
      </p:pic>
      <p:sp>
        <p:nvSpPr>
          <p:cNvPr id="6" name="Subtítulo 3">
            <a:extLst>
              <a:ext uri="{FF2B5EF4-FFF2-40B4-BE49-F238E27FC236}">
                <a16:creationId xmlns:a16="http://schemas.microsoft.com/office/drawing/2014/main" id="{3B60A621-2275-46AE-B5A0-C780A0FA964C}"/>
              </a:ext>
            </a:extLst>
          </p:cNvPr>
          <p:cNvSpPr txBox="1">
            <a:spLocks/>
          </p:cNvSpPr>
          <p:nvPr/>
        </p:nvSpPr>
        <p:spPr>
          <a:xfrm>
            <a:off x="588640" y="5700442"/>
            <a:ext cx="11011542" cy="504800"/>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s-ES" dirty="0"/>
              <a:t>Fuente: </a:t>
            </a:r>
            <a:r>
              <a:rPr lang="en-US" dirty="0"/>
              <a:t>Vision Mobile, Developer Economics, State of the Developer Nation Q3, 2014</a:t>
            </a:r>
            <a:endParaRPr lang="es-ES" dirty="0"/>
          </a:p>
        </p:txBody>
      </p:sp>
    </p:spTree>
    <p:extLst>
      <p:ext uri="{BB962C8B-B14F-4D97-AF65-F5344CB8AC3E}">
        <p14:creationId xmlns:p14="http://schemas.microsoft.com/office/powerpoint/2010/main" val="2626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06E46-FB9E-4868-AB49-4907A876159D}"/>
              </a:ext>
            </a:extLst>
          </p:cNvPr>
          <p:cNvSpPr>
            <a:spLocks noGrp="1"/>
          </p:cNvSpPr>
          <p:nvPr>
            <p:ph type="title"/>
          </p:nvPr>
        </p:nvSpPr>
        <p:spPr>
          <a:xfrm>
            <a:off x="1000100" y="620688"/>
            <a:ext cx="10188623" cy="723528"/>
          </a:xfrm>
        </p:spPr>
        <p:txBody>
          <a:bodyPr/>
          <a:lstStyle/>
          <a:p>
            <a:r>
              <a:rPr lang="es-AR" dirty="0"/>
              <a:t>¿Por qué decidimos realizar el proyecto en Unity?</a:t>
            </a:r>
          </a:p>
        </p:txBody>
      </p:sp>
      <p:sp>
        <p:nvSpPr>
          <p:cNvPr id="6" name="Subtítulo 3">
            <a:extLst>
              <a:ext uri="{FF2B5EF4-FFF2-40B4-BE49-F238E27FC236}">
                <a16:creationId xmlns:a16="http://schemas.microsoft.com/office/drawing/2014/main" id="{3B60A621-2275-46AE-B5A0-C780A0FA964C}"/>
              </a:ext>
            </a:extLst>
          </p:cNvPr>
          <p:cNvSpPr txBox="1">
            <a:spLocks/>
          </p:cNvSpPr>
          <p:nvPr/>
        </p:nvSpPr>
        <p:spPr>
          <a:xfrm>
            <a:off x="909836" y="5700442"/>
            <a:ext cx="10690346" cy="504800"/>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None/>
            </a:pPr>
            <a:r>
              <a:rPr lang="es-ES" dirty="0"/>
              <a:t>Fuente: </a:t>
            </a:r>
            <a:r>
              <a:rPr lang="en-US" dirty="0"/>
              <a:t>Unity Technologies</a:t>
            </a:r>
            <a:endParaRPr lang="es-ES" dirty="0"/>
          </a:p>
        </p:txBody>
      </p:sp>
      <p:pic>
        <p:nvPicPr>
          <p:cNvPr id="2050" name="Picture 2" descr="https://qph.ec.quoracdn.net/main-qimg-d2ebb83223b84b37bcc776c3209d531b">
            <a:extLst>
              <a:ext uri="{FF2B5EF4-FFF2-40B4-BE49-F238E27FC236}">
                <a16:creationId xmlns:a16="http://schemas.microsoft.com/office/drawing/2014/main" id="{AAC1F16F-5BAC-40C3-AE5C-A6EE5790B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911" y="2236454"/>
            <a:ext cx="7239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94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8B974CF-D45B-4DEA-B2E7-D352EBF41E91}"/>
              </a:ext>
            </a:extLst>
          </p:cNvPr>
          <p:cNvSpPr txBox="1">
            <a:spLocks/>
          </p:cNvSpPr>
          <p:nvPr/>
        </p:nvSpPr>
        <p:spPr>
          <a:xfrm>
            <a:off x="1065214" y="188640"/>
            <a:ext cx="8229600" cy="1219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dirty="0"/>
              <a:t>¿Qué queremos hacer?</a:t>
            </a:r>
          </a:p>
        </p:txBody>
      </p:sp>
      <p:pic>
        <p:nvPicPr>
          <p:cNvPr id="7" name="giphy">
            <a:hlinkClick r:id="" action="ppaction://media"/>
            <a:extLst>
              <a:ext uri="{FF2B5EF4-FFF2-40B4-BE49-F238E27FC236}">
                <a16:creationId xmlns:a16="http://schemas.microsoft.com/office/drawing/2014/main" id="{34183A88-FEE1-4F16-B86A-C98A2565CC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71144" y="1772816"/>
            <a:ext cx="6446535" cy="4786552"/>
          </a:xfrm>
          <a:prstGeom prst="rect">
            <a:avLst/>
          </a:prstGeo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2">
            <a:extLst>
              <a:ext uri="{FF2B5EF4-FFF2-40B4-BE49-F238E27FC236}">
                <a16:creationId xmlns:a16="http://schemas.microsoft.com/office/drawing/2014/main" id="{1A34F118-BF40-4C55-B8BE-04D68F0F0C58}"/>
              </a:ext>
            </a:extLst>
          </p:cNvPr>
          <p:cNvSpPr txBox="1">
            <a:spLocks/>
          </p:cNvSpPr>
          <p:nvPr/>
        </p:nvSpPr>
        <p:spPr>
          <a:xfrm>
            <a:off x="3862164" y="2872172"/>
            <a:ext cx="4464496" cy="11136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s-ES" sz="4800" dirty="0"/>
              <a:t>¿Qué hicimos?</a:t>
            </a:r>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0E41224-0370-4595-877C-23316CD80004}">
  <ds:schemaRefs>
    <ds:schemaRef ds:uri="http://schemas.openxmlformats.org/package/2006/metadata/core-properties"/>
    <ds:schemaRef ds:uri="http://www.w3.org/XML/1998/namespace"/>
    <ds:schemaRef ds:uri="http://purl.org/dc/terms/"/>
    <ds:schemaRef ds:uri="http://purl.org/dc/dcmitype/"/>
    <ds:schemaRef ds:uri="http://schemas.microsoft.com/office/2006/metadata/properties"/>
    <ds:schemaRef ds:uri="http://schemas.microsoft.com/office/2006/documentManagement/types"/>
    <ds:schemaRef ds:uri="4873beb7-5857-4685-be1f-d57550cc96cc"/>
    <ds:schemaRef ds:uri="http://purl.org/dc/elements/1.1/"/>
    <ds:schemaRef ds:uri="http://schemas.microsoft.com/office/infopath/2007/PartnerControls"/>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483</Words>
  <Application>Microsoft Office PowerPoint</Application>
  <PresentationFormat>Personalizado</PresentationFormat>
  <Paragraphs>66</Paragraphs>
  <Slides>25</Slides>
  <Notes>0</Notes>
  <HiddenSlides>0</HiddenSlides>
  <MMClips>6</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25</vt:i4>
      </vt:variant>
    </vt:vector>
  </HeadingPairs>
  <TitlesOfParts>
    <vt:vector size="28" baseType="lpstr">
      <vt:lpstr>Arial</vt:lpstr>
      <vt:lpstr>Corbel</vt:lpstr>
      <vt:lpstr>Túnel azul digital 16 × 9</vt:lpstr>
      <vt:lpstr>Computación Gráfica</vt:lpstr>
      <vt:lpstr>Presentación de PowerPoint</vt:lpstr>
      <vt:lpstr>Presentación de PowerPoint</vt:lpstr>
      <vt:lpstr>¿Qué es Unity?</vt:lpstr>
      <vt:lpstr>Presentación de PowerPoint</vt:lpstr>
      <vt:lpstr>¿Por qué decidimos realizar el proyecto en Unity?</vt:lpstr>
      <vt:lpstr>¿Por qué decidimos realizar el proyecto en Unity?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2018-06-28T16:48:30Z</dcterms:created>
  <dcterms:modified xsi:type="dcterms:W3CDTF">2018-07-02T04:12:55Z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